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01" r:id="rId2"/>
    <p:sldId id="336" r:id="rId3"/>
    <p:sldId id="340" r:id="rId4"/>
    <p:sldId id="282" r:id="rId5"/>
    <p:sldId id="381" r:id="rId6"/>
    <p:sldId id="391" r:id="rId7"/>
    <p:sldId id="387" r:id="rId8"/>
    <p:sldId id="388" r:id="rId9"/>
    <p:sldId id="389" r:id="rId10"/>
    <p:sldId id="390" r:id="rId11"/>
    <p:sldId id="392" r:id="rId12"/>
    <p:sldId id="395" r:id="rId13"/>
    <p:sldId id="396" r:id="rId14"/>
    <p:sldId id="397" r:id="rId15"/>
    <p:sldId id="398" r:id="rId16"/>
    <p:sldId id="401" r:id="rId17"/>
    <p:sldId id="405" r:id="rId18"/>
    <p:sldId id="403" r:id="rId19"/>
    <p:sldId id="404" r:id="rId20"/>
    <p:sldId id="40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98C3"/>
    <a:srgbClr val="0FAADB"/>
    <a:srgbClr val="82004D"/>
    <a:srgbClr val="824D00"/>
    <a:srgbClr val="1EBEF0"/>
    <a:srgbClr val="133886"/>
    <a:srgbClr val="17469E"/>
    <a:srgbClr val="15439F"/>
    <a:srgbClr val="0297C8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434" autoAdjust="0"/>
  </p:normalViewPr>
  <p:slideViewPr>
    <p:cSldViewPr snapToGrid="0">
      <p:cViewPr>
        <p:scale>
          <a:sx n="80" d="100"/>
          <a:sy n="80" d="100"/>
        </p:scale>
        <p:origin x="-72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83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DDC7F-11C0-4319-A581-E4C85DF4DCC7}" type="datetimeFigureOut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B23B4-F070-49C3-8878-E1472E18C7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8159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83980-AF8F-4A7A-B2E2-26960AEE503E}" type="datetimeFigureOut">
              <a:rPr lang="en-IN" smtClean="0"/>
              <a:t>14-08-2019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33D7F-26E6-4153-B08C-5F7A98CE0E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505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33D7F-26E6-4153-B08C-5F7A98CE0E5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5152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33D7F-26E6-4153-B08C-5F7A98CE0E5A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350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FFA8-3268-4756-906C-6FE5550883BC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559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190-FC26-4B66-A734-7787631E3406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32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42EA-2449-45C0-ABBB-8C2AE950ABCD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6918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0" y="4054"/>
            <a:ext cx="9144000" cy="684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095ACF-05BB-4AFF-847E-032AC35A8597}" type="datetime1">
              <a:rPr lang="en-IN" smtClean="0"/>
              <a:t>14-08-2019</a:t>
            </a:fld>
            <a:endParaRPr lang="en-IN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3962400"/>
            <a:ext cx="9144000" cy="1166192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5400" b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Matrices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2199585" y="6488871"/>
            <a:ext cx="4744830" cy="365125"/>
          </a:xfrm>
        </p:spPr>
        <p:txBody>
          <a:bodyPr/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dirty="0" smtClean="0"/>
              <a:t>Copyright © Cengage Learning. All rights reserved. </a:t>
            </a:r>
            <a:endParaRPr lang="en-IN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 Placeholder 3" hidden="1"/>
          <p:cNvSpPr>
            <a:spLocks noGrp="1"/>
          </p:cNvSpPr>
          <p:nvPr>
            <p:ph type="body" sz="quarter" idx="18"/>
          </p:nvPr>
        </p:nvSpPr>
        <p:spPr>
          <a:xfrm>
            <a:off x="477838" y="3424262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3" hidden="1"/>
          <p:cNvSpPr>
            <a:spLocks noGrp="1"/>
          </p:cNvSpPr>
          <p:nvPr>
            <p:ph type="body" sz="quarter" idx="19"/>
          </p:nvPr>
        </p:nvSpPr>
        <p:spPr>
          <a:xfrm>
            <a:off x="3923127" y="2565827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lang="en-US" sz="24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Text Placeholder 3" hidden="1"/>
          <p:cNvSpPr>
            <a:spLocks noGrp="1"/>
          </p:cNvSpPr>
          <p:nvPr>
            <p:ph type="body" sz="quarter" idx="20"/>
          </p:nvPr>
        </p:nvSpPr>
        <p:spPr>
          <a:xfrm>
            <a:off x="3923127" y="3424262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lang="en-US" sz="24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6" name="Picture Placeholder 5" hidden="1"/>
          <p:cNvSpPr>
            <a:spLocks noGrp="1"/>
          </p:cNvSpPr>
          <p:nvPr>
            <p:ph type="pic" sz="quarter" idx="21"/>
          </p:nvPr>
        </p:nvSpPr>
        <p:spPr>
          <a:xfrm>
            <a:off x="628650" y="4505325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6" name="Picture Placeholder 5" hidden="1"/>
          <p:cNvSpPr>
            <a:spLocks noGrp="1"/>
          </p:cNvSpPr>
          <p:nvPr>
            <p:ph type="pic" sz="quarter" idx="22"/>
          </p:nvPr>
        </p:nvSpPr>
        <p:spPr>
          <a:xfrm>
            <a:off x="628649" y="5170407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5" hidden="1"/>
          <p:cNvSpPr>
            <a:spLocks noGrp="1"/>
          </p:cNvSpPr>
          <p:nvPr>
            <p:ph type="pic" sz="quarter" idx="23"/>
          </p:nvPr>
        </p:nvSpPr>
        <p:spPr>
          <a:xfrm>
            <a:off x="3498850" y="4505325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5" hidden="1"/>
          <p:cNvSpPr>
            <a:spLocks noGrp="1"/>
          </p:cNvSpPr>
          <p:nvPr>
            <p:ph type="pic" sz="quarter" idx="24"/>
          </p:nvPr>
        </p:nvSpPr>
        <p:spPr>
          <a:xfrm>
            <a:off x="3498850" y="5207769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702364" y="665048"/>
            <a:ext cx="1983686" cy="19721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ctr">
              <a:defRPr sz="1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382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2737525"/>
            <a:ext cx="8865705" cy="13829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8295" y="2968487"/>
            <a:ext cx="1577009" cy="7818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ctr"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3.1</a:t>
            </a:r>
            <a:endParaRPr lang="en-IN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080591" y="2689449"/>
            <a:ext cx="6585738" cy="12083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000" b="0">
                <a:solidFill>
                  <a:srgbClr val="13388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SN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59A80-E17D-452E-880A-985F8AC699C0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2014331" y="6488870"/>
            <a:ext cx="5115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dirty="0" smtClean="0"/>
              <a:t>Copyright © Cengage Learning. All rights reserved. </a:t>
            </a:r>
            <a:endParaRPr lang="en-IN" dirty="0"/>
          </a:p>
        </p:txBody>
      </p:sp>
      <p:sp>
        <p:nvSpPr>
          <p:cNvPr id="7" name="Text Placeholder 6" hidden="1"/>
          <p:cNvSpPr>
            <a:spLocks noGrp="1"/>
          </p:cNvSpPr>
          <p:nvPr>
            <p:ph type="body" sz="quarter" idx="15"/>
          </p:nvPr>
        </p:nvSpPr>
        <p:spPr>
          <a:xfrm>
            <a:off x="317500" y="4279900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2" name="Text Placeholder 6" hidden="1"/>
          <p:cNvSpPr>
            <a:spLocks noGrp="1"/>
          </p:cNvSpPr>
          <p:nvPr>
            <p:ph type="body" sz="quarter" idx="16"/>
          </p:nvPr>
        </p:nvSpPr>
        <p:spPr>
          <a:xfrm>
            <a:off x="317500" y="4758968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6" hidden="1"/>
          <p:cNvSpPr>
            <a:spLocks noGrp="1"/>
          </p:cNvSpPr>
          <p:nvPr>
            <p:ph type="body" sz="quarter" idx="17"/>
          </p:nvPr>
        </p:nvSpPr>
        <p:spPr>
          <a:xfrm>
            <a:off x="317500" y="4269397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6" hidden="1"/>
          <p:cNvSpPr>
            <a:spLocks noGrp="1"/>
          </p:cNvSpPr>
          <p:nvPr>
            <p:ph type="body" sz="quarter" idx="18"/>
          </p:nvPr>
        </p:nvSpPr>
        <p:spPr>
          <a:xfrm>
            <a:off x="317500" y="4772898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Picture Placeholder 14" hidden="1"/>
          <p:cNvSpPr>
            <a:spLocks noGrp="1"/>
          </p:cNvSpPr>
          <p:nvPr>
            <p:ph type="pic" sz="quarter" idx="19"/>
          </p:nvPr>
        </p:nvSpPr>
        <p:spPr>
          <a:xfrm>
            <a:off x="3749675" y="5313363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14" hidden="1"/>
          <p:cNvSpPr>
            <a:spLocks noGrp="1"/>
          </p:cNvSpPr>
          <p:nvPr>
            <p:ph type="pic" sz="quarter" idx="20"/>
          </p:nvPr>
        </p:nvSpPr>
        <p:spPr>
          <a:xfrm>
            <a:off x="5870022" y="5313363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14" hidden="1"/>
          <p:cNvSpPr>
            <a:spLocks noGrp="1"/>
          </p:cNvSpPr>
          <p:nvPr>
            <p:ph type="pic" sz="quarter" idx="21"/>
          </p:nvPr>
        </p:nvSpPr>
        <p:spPr>
          <a:xfrm>
            <a:off x="3749675" y="4792847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9" name="Picture Placeholder 14" hidden="1"/>
          <p:cNvSpPr>
            <a:spLocks noGrp="1"/>
          </p:cNvSpPr>
          <p:nvPr>
            <p:ph type="pic" sz="quarter" idx="22"/>
          </p:nvPr>
        </p:nvSpPr>
        <p:spPr>
          <a:xfrm>
            <a:off x="5870022" y="4792847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8189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28650" y="2766219"/>
            <a:ext cx="78867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FAAD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2826" y="4529346"/>
            <a:ext cx="7138348" cy="118498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A666-AD7C-41F4-8846-1EF5924D4CDA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494776" y="6391656"/>
            <a:ext cx="64922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1CAA2A77-17DC-4CE3-AB44-4B0BB14D7176}" type="slidenum">
              <a:rPr lang="en-IN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IN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8650" y="4384743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8650" y="4863811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628650" y="4374240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28650" y="4877741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9"/>
          </p:nvPr>
        </p:nvSpPr>
        <p:spPr>
          <a:xfrm>
            <a:off x="4060825" y="5418206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20"/>
          </p:nvPr>
        </p:nvSpPr>
        <p:spPr>
          <a:xfrm>
            <a:off x="6181172" y="5418206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21"/>
          </p:nvPr>
        </p:nvSpPr>
        <p:spPr>
          <a:xfrm>
            <a:off x="4060825" y="4897690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22"/>
          </p:nvPr>
        </p:nvSpPr>
        <p:spPr>
          <a:xfrm>
            <a:off x="6181172" y="4897690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pic>
        <p:nvPicPr>
          <p:cNvPr id="6" name="Picture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387280"/>
            <a:ext cx="867765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31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387280"/>
            <a:ext cx="8677656" cy="731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430768" cy="11430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A666-AD7C-41F4-8846-1EF5924D4CDA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494776" y="6391656"/>
            <a:ext cx="64922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1CAA2A77-17DC-4CE3-AB44-4B0BB14D7176}" type="slidenum">
              <a:rPr lang="en-IN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IN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0174" y="2144074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70174" y="2727927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70174" y="3355310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70174" y="3966050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70174" y="459343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70174" y="4878605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70174" y="5505988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57200" y="398269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57200" y="4610076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57200" y="4895248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24"/>
          </p:nvPr>
        </p:nvSpPr>
        <p:spPr>
          <a:xfrm>
            <a:off x="457200" y="5522631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25"/>
          </p:nvPr>
        </p:nvSpPr>
        <p:spPr>
          <a:xfrm>
            <a:off x="477076" y="3048000"/>
            <a:ext cx="8342312" cy="1908175"/>
          </a:xfrm>
        </p:spPr>
        <p:txBody>
          <a:bodyPr/>
          <a:lstStyle/>
          <a:p>
            <a:endParaRPr lang="en-IN"/>
          </a:p>
        </p:txBody>
      </p:sp>
      <p:sp>
        <p:nvSpPr>
          <p:cNvPr id="25" name="Table Placeholder 24"/>
          <p:cNvSpPr>
            <a:spLocks noGrp="1"/>
          </p:cNvSpPr>
          <p:nvPr>
            <p:ph type="tbl" sz="quarter" idx="26"/>
          </p:nvPr>
        </p:nvSpPr>
        <p:spPr>
          <a:xfrm>
            <a:off x="476665" y="3989388"/>
            <a:ext cx="8277225" cy="2106612"/>
          </a:xfrm>
        </p:spPr>
        <p:txBody>
          <a:bodyPr/>
          <a:lstStyle/>
          <a:p>
            <a:endParaRPr lang="en-IN"/>
          </a:p>
        </p:txBody>
      </p:sp>
      <p:sp>
        <p:nvSpPr>
          <p:cNvPr id="40" name="Table Placeholder 8"/>
          <p:cNvSpPr>
            <a:spLocks noGrp="1"/>
          </p:cNvSpPr>
          <p:nvPr>
            <p:ph type="tbl" sz="quarter" idx="40"/>
          </p:nvPr>
        </p:nvSpPr>
        <p:spPr>
          <a:xfrm>
            <a:off x="629476" y="3200400"/>
            <a:ext cx="8342312" cy="1908175"/>
          </a:xfrm>
        </p:spPr>
        <p:txBody>
          <a:bodyPr/>
          <a:lstStyle/>
          <a:p>
            <a:endParaRPr lang="en-IN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27"/>
          </p:nvPr>
        </p:nvSpPr>
        <p:spPr>
          <a:xfrm>
            <a:off x="4916488" y="145732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28" name="Picture Placeholder 26"/>
          <p:cNvSpPr>
            <a:spLocks noGrp="1"/>
          </p:cNvSpPr>
          <p:nvPr>
            <p:ph type="pic" sz="quarter" idx="28"/>
          </p:nvPr>
        </p:nvSpPr>
        <p:spPr>
          <a:xfrm>
            <a:off x="4915726" y="4763743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29"/>
          </p:nvPr>
        </p:nvSpPr>
        <p:spPr>
          <a:xfrm>
            <a:off x="4915726" y="2908438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0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915726" y="3637308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1" name="Picture Placeholder 26"/>
          <p:cNvSpPr>
            <a:spLocks noGrp="1"/>
          </p:cNvSpPr>
          <p:nvPr>
            <p:ph type="pic" sz="quarter" idx="31"/>
          </p:nvPr>
        </p:nvSpPr>
        <p:spPr>
          <a:xfrm>
            <a:off x="4915726" y="4392682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2" name="Picture Placeholder 26"/>
          <p:cNvSpPr>
            <a:spLocks noGrp="1"/>
          </p:cNvSpPr>
          <p:nvPr>
            <p:ph type="pic" sz="quarter" idx="32"/>
          </p:nvPr>
        </p:nvSpPr>
        <p:spPr>
          <a:xfrm>
            <a:off x="4915726" y="5148056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3" name="Picture Placeholder 26"/>
          <p:cNvSpPr>
            <a:spLocks noGrp="1"/>
          </p:cNvSpPr>
          <p:nvPr>
            <p:ph type="pic" sz="quarter" idx="33"/>
          </p:nvPr>
        </p:nvSpPr>
        <p:spPr>
          <a:xfrm>
            <a:off x="4915726" y="2179569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4" name="Picture Placeholder 26"/>
          <p:cNvSpPr>
            <a:spLocks noGrp="1"/>
          </p:cNvSpPr>
          <p:nvPr>
            <p:ph type="pic" sz="quarter" idx="34"/>
          </p:nvPr>
        </p:nvSpPr>
        <p:spPr>
          <a:xfrm>
            <a:off x="4915726" y="352466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5" name="Picture Placeholder 26"/>
          <p:cNvSpPr>
            <a:spLocks noGrp="1"/>
          </p:cNvSpPr>
          <p:nvPr>
            <p:ph type="pic" sz="quarter" idx="35"/>
          </p:nvPr>
        </p:nvSpPr>
        <p:spPr>
          <a:xfrm>
            <a:off x="4915726" y="227896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6" name="Picture Placeholder 26"/>
          <p:cNvSpPr>
            <a:spLocks noGrp="1"/>
          </p:cNvSpPr>
          <p:nvPr>
            <p:ph type="pic" sz="quarter" idx="36"/>
          </p:nvPr>
        </p:nvSpPr>
        <p:spPr>
          <a:xfrm>
            <a:off x="4915726" y="3895726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7" name="Picture Placeholder 26"/>
          <p:cNvSpPr>
            <a:spLocks noGrp="1"/>
          </p:cNvSpPr>
          <p:nvPr>
            <p:ph type="pic" sz="quarter" idx="37"/>
          </p:nvPr>
        </p:nvSpPr>
        <p:spPr>
          <a:xfrm>
            <a:off x="4915726" y="185489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8" name="Picture Placeholder 26"/>
          <p:cNvSpPr>
            <a:spLocks noGrp="1"/>
          </p:cNvSpPr>
          <p:nvPr>
            <p:ph type="pic" sz="quarter" idx="38"/>
          </p:nvPr>
        </p:nvSpPr>
        <p:spPr>
          <a:xfrm>
            <a:off x="4915726" y="253075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9" name="Picture Placeholder 26"/>
          <p:cNvSpPr>
            <a:spLocks noGrp="1"/>
          </p:cNvSpPr>
          <p:nvPr>
            <p:ph type="pic" sz="quarter" idx="39"/>
          </p:nvPr>
        </p:nvSpPr>
        <p:spPr>
          <a:xfrm>
            <a:off x="4915726" y="310059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5508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8649-EA52-4F6F-A9BA-CF3920DD1EED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48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CA1E6-0660-490A-B2E9-7EF4EAE20A05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2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E4E4-5CAA-46CA-85DC-EB089A2E8FC9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888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165B-E190-40F2-8101-43E7504CF5F1}" type="datetime1">
              <a:rPr lang="en-IN" smtClean="0"/>
              <a:t>14-08-2019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08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CF9A-E8A1-43AF-B7D9-263F9AE2610D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8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6F3DB-847B-4A18-8621-525FC98EA45F}" type="datetime1">
              <a:rPr lang="en-IN" smtClean="0"/>
              <a:t>14-08-2019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85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6C78-40C8-4D18-BCAA-247D7F7415BD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719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E2FC4-1061-4459-8611-D61B517EACA0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032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D9B31-A185-4214-8EBD-9F056A2E125F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3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7" r:id="rId14"/>
    <p:sldLayoutId id="2147483674" r:id="rId1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Matrices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950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Example 3.17 – Solution </a:t>
            </a:r>
            <a:r>
              <a:rPr lang="en-IN" dirty="0" smtClean="0"/>
              <a:t>(3 </a:t>
            </a:r>
            <a:r>
              <a:rPr lang="en-IN" dirty="0"/>
              <a:t>of 3)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380334"/>
          </a:xfrm>
        </p:spPr>
        <p:txBody>
          <a:bodyPr/>
          <a:lstStyle/>
          <a:p>
            <a:r>
              <a:rPr lang="en-US" dirty="0" smtClean="0"/>
              <a:t>Check: The </a:t>
            </a:r>
            <a:r>
              <a:rPr lang="en-US" dirty="0"/>
              <a:t>only restriction comes from the last row, where clearly </a:t>
            </a:r>
            <a:r>
              <a:rPr lang="en-US" dirty="0" smtClean="0"/>
              <a:t>we must </a:t>
            </a:r>
            <a:r>
              <a:rPr lang="en-US" dirty="0"/>
              <a:t>have </a:t>
            </a:r>
            <a:r>
              <a:rPr lang="en-US" i="1" dirty="0">
                <a:latin typeface="Times LT Std" pitchFamily="18" charset="0"/>
              </a:rPr>
              <a:t>w </a:t>
            </a:r>
            <a:r>
              <a:rPr lang="en-US" dirty="0" smtClean="0">
                <a:latin typeface="Times LT Std" pitchFamily="18" charset="0"/>
              </a:rPr>
              <a:t>− </a:t>
            </a:r>
            <a:r>
              <a:rPr lang="en-US" i="1" dirty="0">
                <a:latin typeface="Times LT Std" pitchFamily="18" charset="0"/>
              </a:rPr>
              <a:t>z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dirty="0">
                <a:latin typeface="Times LT Std" pitchFamily="18" charset="0"/>
              </a:rPr>
              <a:t>0 </a:t>
            </a:r>
            <a:r>
              <a:rPr lang="en-US" dirty="0"/>
              <a:t>in order to have a solution. Thus, the span of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and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3</a:t>
            </a:r>
            <a:r>
              <a:rPr lang="en-US" dirty="0">
                <a:latin typeface="Times LT Std" pitchFamily="18" charset="0"/>
              </a:rPr>
              <a:t> </a:t>
            </a:r>
            <a:r>
              <a:rPr lang="en-US" dirty="0"/>
              <a:t>consists of all matrices</a:t>
            </a:r>
          </a:p>
          <a:p>
            <a:endParaRPr lang="en-US" dirty="0" smtClean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3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95" y="2617492"/>
            <a:ext cx="859656" cy="754485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427431" y="2759155"/>
            <a:ext cx="5585041" cy="471158"/>
          </a:xfrm>
        </p:spPr>
        <p:txBody>
          <a:bodyPr/>
          <a:lstStyle/>
          <a:p>
            <a:r>
              <a:rPr lang="en-US" dirty="0" smtClean="0"/>
              <a:t>for which </a:t>
            </a:r>
            <a:r>
              <a:rPr lang="en-US" i="1" dirty="0" smtClean="0">
                <a:latin typeface="Times LT Std" pitchFamily="18" charset="0"/>
              </a:rPr>
              <a:t>w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 smtClean="0">
                <a:latin typeface="Times LT Std" pitchFamily="18" charset="0"/>
              </a:rPr>
              <a:t>z</a:t>
            </a:r>
            <a:r>
              <a:rPr lang="en-US" dirty="0" smtClean="0"/>
              <a:t>. That is, </a:t>
            </a:r>
            <a:r>
              <a:rPr lang="en-US" dirty="0" smtClean="0">
                <a:latin typeface="Times LT Std" panose="02020603050405020304" pitchFamily="18" charset="0"/>
              </a:rPr>
              <a:t>span(</a:t>
            </a:r>
            <a:r>
              <a:rPr lang="en-US" i="1" dirty="0" smtClean="0">
                <a:latin typeface="Times LT Std" panose="02020603050405020304" pitchFamily="18" charset="0"/>
              </a:rPr>
              <a:t>A</a:t>
            </a:r>
            <a:r>
              <a:rPr lang="en-US" baseline="-25000" dirty="0" smtClean="0">
                <a:latin typeface="Times LT Std" panose="02020603050405020304" pitchFamily="18" charset="0"/>
              </a:rPr>
              <a:t>1</a:t>
            </a:r>
            <a:r>
              <a:rPr lang="en-US" dirty="0" smtClean="0">
                <a:latin typeface="Times LT Std" panose="02020603050405020304" pitchFamily="18" charset="0"/>
              </a:rPr>
              <a:t>, </a:t>
            </a:r>
            <a:r>
              <a:rPr lang="en-US" i="1" dirty="0" smtClean="0">
                <a:latin typeface="Times LT Std" panose="02020603050405020304" pitchFamily="18" charset="0"/>
              </a:rPr>
              <a:t>A</a:t>
            </a:r>
            <a:r>
              <a:rPr lang="en-US" baseline="-25000" dirty="0" smtClean="0">
                <a:latin typeface="Times LT Std" panose="02020603050405020304" pitchFamily="18" charset="0"/>
              </a:rPr>
              <a:t>2</a:t>
            </a:r>
            <a:r>
              <a:rPr lang="en-US" dirty="0" smtClean="0">
                <a:latin typeface="Times LT Std" panose="02020603050405020304" pitchFamily="18" charset="0"/>
              </a:rPr>
              <a:t>, </a:t>
            </a:r>
            <a:r>
              <a:rPr lang="en-US" i="1" dirty="0" smtClean="0">
                <a:latin typeface="Times LT Std" panose="02020603050405020304" pitchFamily="18" charset="0"/>
              </a:rPr>
              <a:t>A</a:t>
            </a:r>
            <a:r>
              <a:rPr lang="en-US" baseline="-25000" dirty="0" smtClean="0">
                <a:latin typeface="Times LT Std" panose="02020603050405020304" pitchFamily="18" charset="0"/>
              </a:rPr>
              <a:t>3</a:t>
            </a:r>
            <a:r>
              <a:rPr lang="en-US" dirty="0" smtClean="0">
                <a:latin typeface="Times LT Std" panose="02020603050405020304" pitchFamily="18" charset="0"/>
              </a:rPr>
              <a:t>) =</a:t>
            </a:r>
            <a:endParaRPr lang="en-US" dirty="0">
              <a:latin typeface="Times LT Std" panose="02020603050405020304" pitchFamily="18" charset="0"/>
            </a:endParaRPr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39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928" y="2639666"/>
            <a:ext cx="1403800" cy="754485"/>
          </a:xfrm>
        </p:spPr>
      </p:pic>
    </p:spTree>
    <p:extLst>
      <p:ext uri="{BB962C8B-B14F-4D97-AF65-F5344CB8AC3E}">
        <p14:creationId xmlns:p14="http://schemas.microsoft.com/office/powerpoint/2010/main" val="37053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sz="2700" dirty="0"/>
              <a:t>Properties of Addition and Scalar Multiplication </a:t>
            </a:r>
            <a:r>
              <a:rPr lang="en-US" sz="2700" dirty="0" smtClean="0"/>
              <a:t>(4 </a:t>
            </a:r>
            <a:r>
              <a:rPr lang="en-US" sz="2700" dirty="0"/>
              <a:t>of 4)</a:t>
            </a:r>
            <a:endParaRPr lang="en-IN" sz="27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3718374"/>
          </a:xfrm>
        </p:spPr>
        <p:txBody>
          <a:bodyPr/>
          <a:lstStyle/>
          <a:p>
            <a:r>
              <a:rPr lang="en-US" b="1" dirty="0" smtClean="0">
                <a:solidFill>
                  <a:srgbClr val="0D98C3"/>
                </a:solidFill>
              </a:rPr>
              <a:t>Note</a:t>
            </a:r>
          </a:p>
          <a:p>
            <a:r>
              <a:rPr lang="en-US" dirty="0"/>
              <a:t>Linear independence also makes sense for matrices. We say that </a:t>
            </a:r>
            <a:r>
              <a:rPr lang="en-US" dirty="0" smtClean="0"/>
              <a:t>matrices </a:t>
            </a:r>
            <a:r>
              <a:rPr lang="en-US" i="1" dirty="0" smtClean="0">
                <a:latin typeface="Times LT Std" pitchFamily="18" charset="0"/>
              </a:rPr>
              <a:t>A</a:t>
            </a:r>
            <a:r>
              <a:rPr lang="en-US" baseline="-25000" dirty="0" smtClean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IN" dirty="0" smtClean="0">
                <a:latin typeface="Times LT Std" pitchFamily="18" charset="0"/>
              </a:rPr>
              <a:t>...</a:t>
            </a:r>
            <a:r>
              <a:rPr lang="en-US" dirty="0" smtClean="0">
                <a:latin typeface="Times LT Std" pitchFamily="18" charset="0"/>
              </a:rPr>
              <a:t> 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 err="1">
                <a:latin typeface="Times LT Std" pitchFamily="18" charset="0"/>
              </a:rPr>
              <a:t>A</a:t>
            </a:r>
            <a:r>
              <a:rPr lang="en-US" i="1" baseline="-25000" dirty="0" err="1">
                <a:latin typeface="Times LT Std" pitchFamily="18" charset="0"/>
              </a:rPr>
              <a:t>k</a:t>
            </a:r>
            <a:r>
              <a:rPr lang="en-US" i="1" dirty="0">
                <a:latin typeface="Times LT Std" pitchFamily="18" charset="0"/>
              </a:rPr>
              <a:t> </a:t>
            </a:r>
            <a:r>
              <a:rPr lang="en-US" dirty="0"/>
              <a:t>of the same size are </a:t>
            </a:r>
            <a:r>
              <a:rPr lang="en-US" b="1" i="1" dirty="0"/>
              <a:t>linearly independent </a:t>
            </a:r>
            <a:r>
              <a:rPr lang="en-US" dirty="0"/>
              <a:t>if the only solution of </a:t>
            </a:r>
            <a:r>
              <a:rPr lang="en-US" dirty="0" smtClean="0"/>
              <a:t>the equation</a:t>
            </a:r>
            <a:endParaRPr lang="en-US" dirty="0"/>
          </a:p>
          <a:p>
            <a:pPr marL="1719263" indent="-1719263">
              <a:tabLst>
                <a:tab pos="7027863" algn="l"/>
              </a:tabLst>
            </a:pPr>
            <a:r>
              <a:rPr lang="pt-BR" i="1" dirty="0" smtClean="0"/>
              <a:t>	</a:t>
            </a:r>
            <a:r>
              <a:rPr lang="pt-BR" i="1" dirty="0" smtClean="0">
                <a:latin typeface="Times LT Std" pitchFamily="18" charset="0"/>
              </a:rPr>
              <a:t>c</a:t>
            </a:r>
            <a:r>
              <a:rPr lang="pt-BR" baseline="-25000" dirty="0" smtClean="0">
                <a:latin typeface="Times LT Std" pitchFamily="18" charset="0"/>
              </a:rPr>
              <a:t>1</a:t>
            </a:r>
            <a:r>
              <a:rPr lang="pt-BR" i="1" dirty="0" smtClean="0">
                <a:latin typeface="Times LT Std" pitchFamily="18" charset="0"/>
              </a:rPr>
              <a:t>A</a:t>
            </a:r>
            <a:r>
              <a:rPr lang="pt-BR" baseline="-25000" dirty="0" smtClean="0">
                <a:latin typeface="Times LT Std" pitchFamily="18" charset="0"/>
              </a:rPr>
              <a:t>1</a:t>
            </a:r>
            <a:r>
              <a:rPr lang="pt-BR" dirty="0" smtClean="0">
                <a:latin typeface="Times LT Std" pitchFamily="18" charset="0"/>
              </a:rPr>
              <a:t> + </a:t>
            </a:r>
            <a:r>
              <a:rPr lang="pt-BR" i="1" dirty="0">
                <a:latin typeface="Times LT Std" pitchFamily="18" charset="0"/>
              </a:rPr>
              <a:t>c</a:t>
            </a:r>
            <a:r>
              <a:rPr lang="pt-BR" baseline="-25000" dirty="0">
                <a:latin typeface="Times LT Std" pitchFamily="18" charset="0"/>
              </a:rPr>
              <a:t>2</a:t>
            </a:r>
            <a:r>
              <a:rPr lang="pt-BR" i="1" dirty="0">
                <a:latin typeface="Times LT Std" pitchFamily="18" charset="0"/>
              </a:rPr>
              <a:t>A</a:t>
            </a:r>
            <a:r>
              <a:rPr lang="pt-BR" baseline="-25000" dirty="0">
                <a:latin typeface="Times LT Std" pitchFamily="18" charset="0"/>
              </a:rPr>
              <a:t>2</a:t>
            </a:r>
            <a:r>
              <a:rPr lang="pt-BR" dirty="0">
                <a:latin typeface="Times LT Std" pitchFamily="18" charset="0"/>
              </a:rPr>
              <a:t> + ... </a:t>
            </a:r>
            <a:r>
              <a:rPr lang="pt-BR" dirty="0" smtClean="0">
                <a:latin typeface="Times LT Std" pitchFamily="18" charset="0"/>
              </a:rPr>
              <a:t>+ </a:t>
            </a:r>
            <a:r>
              <a:rPr lang="pt-BR" i="1" dirty="0">
                <a:latin typeface="Times LT Std" pitchFamily="18" charset="0"/>
              </a:rPr>
              <a:t>c</a:t>
            </a:r>
            <a:r>
              <a:rPr lang="pt-BR" i="1" baseline="-25000" dirty="0">
                <a:latin typeface="Times LT Std" pitchFamily="18" charset="0"/>
              </a:rPr>
              <a:t>k</a:t>
            </a:r>
            <a:r>
              <a:rPr lang="pt-BR" i="1" dirty="0">
                <a:latin typeface="Times LT Std" pitchFamily="18" charset="0"/>
              </a:rPr>
              <a:t>A</a:t>
            </a:r>
            <a:r>
              <a:rPr lang="pt-BR" i="1" baseline="-25000" dirty="0">
                <a:latin typeface="Times LT Std" pitchFamily="18" charset="0"/>
              </a:rPr>
              <a:t>k</a:t>
            </a:r>
            <a:r>
              <a:rPr lang="pt-BR" i="1" dirty="0">
                <a:latin typeface="Times LT Std" pitchFamily="18" charset="0"/>
              </a:rPr>
              <a:t>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>
                <a:latin typeface="Times LT Std" pitchFamily="18" charset="0"/>
              </a:rPr>
              <a:t>O </a:t>
            </a:r>
            <a:r>
              <a:rPr lang="pt-BR" i="1" dirty="0" smtClean="0"/>
              <a:t>	</a:t>
            </a:r>
            <a:r>
              <a:rPr lang="pt-BR" dirty="0" smtClean="0"/>
              <a:t>(</a:t>
            </a:r>
            <a:r>
              <a:rPr lang="pt-BR" dirty="0"/>
              <a:t>1</a:t>
            </a:r>
            <a:r>
              <a:rPr lang="pt-BR" dirty="0" smtClean="0"/>
              <a:t>)</a:t>
            </a:r>
          </a:p>
          <a:p>
            <a:pPr marL="1719263" indent="-1719263">
              <a:tabLst>
                <a:tab pos="7027863" algn="l"/>
              </a:tabLst>
            </a:pPr>
            <a:endParaRPr lang="pt-BR" sz="1050" dirty="0"/>
          </a:p>
          <a:p>
            <a:r>
              <a:rPr lang="en-US" dirty="0"/>
              <a:t>is the trivial one: </a:t>
            </a:r>
            <a:r>
              <a:rPr lang="en-US" i="1" dirty="0">
                <a:latin typeface="Times LT Std" panose="02020603050405020304" pitchFamily="18" charset="0"/>
              </a:rPr>
              <a:t>c</a:t>
            </a:r>
            <a:r>
              <a:rPr lang="en-US" baseline="-25000" dirty="0">
                <a:latin typeface="Times LT Std" panose="02020603050405020304" pitchFamily="18" charset="0"/>
              </a:rPr>
              <a:t>1</a:t>
            </a:r>
            <a:r>
              <a:rPr lang="en-US" dirty="0">
                <a:latin typeface="Times LT Std" panose="02020603050405020304" pitchFamily="18" charset="0"/>
              </a:rPr>
              <a:t> </a:t>
            </a:r>
            <a:r>
              <a:rPr lang="en-US" dirty="0" smtClean="0">
                <a:latin typeface="Times LT Std" panose="02020603050405020304" pitchFamily="18" charset="0"/>
              </a:rPr>
              <a:t>= </a:t>
            </a:r>
            <a:r>
              <a:rPr lang="en-US" i="1" dirty="0">
                <a:latin typeface="Times LT Std" panose="02020603050405020304" pitchFamily="18" charset="0"/>
              </a:rPr>
              <a:t>c</a:t>
            </a:r>
            <a:r>
              <a:rPr lang="en-US" baseline="-25000" dirty="0">
                <a:latin typeface="Times LT Std" panose="02020603050405020304" pitchFamily="18" charset="0"/>
              </a:rPr>
              <a:t>2</a:t>
            </a:r>
            <a:r>
              <a:rPr lang="en-US" dirty="0">
                <a:latin typeface="Times LT Std" panose="02020603050405020304" pitchFamily="18" charset="0"/>
              </a:rPr>
              <a:t> = </a:t>
            </a:r>
            <a:r>
              <a:rPr lang="en-IN" dirty="0">
                <a:latin typeface="Times LT Std" panose="02020603050405020304" pitchFamily="18" charset="0"/>
              </a:rPr>
              <a:t>...</a:t>
            </a:r>
            <a:r>
              <a:rPr lang="en-US" dirty="0" smtClean="0">
                <a:latin typeface="Times LT Std" panose="02020603050405020304" pitchFamily="18" charset="0"/>
              </a:rPr>
              <a:t> = </a:t>
            </a:r>
            <a:r>
              <a:rPr lang="en-US" i="1" dirty="0" err="1">
                <a:latin typeface="Times LT Std" panose="02020603050405020304" pitchFamily="18" charset="0"/>
              </a:rPr>
              <a:t>c</a:t>
            </a:r>
            <a:r>
              <a:rPr lang="en-US" i="1" baseline="-25000" dirty="0" err="1">
                <a:latin typeface="Times LT Std" panose="02020603050405020304" pitchFamily="18" charset="0"/>
              </a:rPr>
              <a:t>k</a:t>
            </a:r>
            <a:r>
              <a:rPr lang="en-US" i="1" dirty="0">
                <a:latin typeface="Times LT Std" panose="02020603050405020304" pitchFamily="18" charset="0"/>
              </a:rPr>
              <a:t> </a:t>
            </a:r>
            <a:r>
              <a:rPr lang="en-US" dirty="0" smtClean="0">
                <a:latin typeface="Times LT Std" panose="02020603050405020304" pitchFamily="18" charset="0"/>
              </a:rPr>
              <a:t>= </a:t>
            </a:r>
            <a:r>
              <a:rPr lang="en-US" dirty="0">
                <a:latin typeface="Times LT Std" panose="02020603050405020304" pitchFamily="18" charset="0"/>
              </a:rPr>
              <a:t>0. </a:t>
            </a:r>
            <a:r>
              <a:rPr lang="en-US" dirty="0"/>
              <a:t>If there are nontrivial coefficients that </a:t>
            </a:r>
            <a:r>
              <a:rPr lang="en-US" dirty="0" smtClean="0"/>
              <a:t>satisfy (1</a:t>
            </a:r>
            <a:r>
              <a:rPr lang="en-US" dirty="0"/>
              <a:t>), then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. . . , </a:t>
            </a:r>
            <a:r>
              <a:rPr lang="en-US" i="1" dirty="0" err="1">
                <a:latin typeface="Times LT Std" pitchFamily="18" charset="0"/>
              </a:rPr>
              <a:t>A</a:t>
            </a:r>
            <a:r>
              <a:rPr lang="en-US" i="1" baseline="-25000" dirty="0" err="1">
                <a:latin typeface="Times LT Std" pitchFamily="18" charset="0"/>
              </a:rPr>
              <a:t>k</a:t>
            </a:r>
            <a:r>
              <a:rPr lang="en-US" i="1" baseline="-25000" dirty="0">
                <a:latin typeface="Times LT Std" pitchFamily="18" charset="0"/>
              </a:rPr>
              <a:t> </a:t>
            </a:r>
            <a:r>
              <a:rPr lang="en-US" dirty="0"/>
              <a:t>are called </a:t>
            </a:r>
            <a:r>
              <a:rPr lang="en-US" b="1" i="1" dirty="0"/>
              <a:t>linearly dependent</a:t>
            </a:r>
            <a:r>
              <a:rPr lang="en-US" b="1" dirty="0"/>
              <a:t>.</a:t>
            </a:r>
            <a:endParaRPr lang="en-US" dirty="0">
              <a:latin typeface="Times LT St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66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D98C3"/>
                </a:solidFill>
              </a:rPr>
              <a:t>Properties of Matrix Multiplication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/>
              <a:t>Example 3.19 </a:t>
            </a:r>
            <a:r>
              <a:rPr lang="en-US" dirty="0" smtClean="0"/>
              <a:t>(1 </a:t>
            </a:r>
            <a:r>
              <a:rPr lang="en-US" dirty="0"/>
              <a:t>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3181927" cy="464135"/>
          </a:xfrm>
        </p:spPr>
        <p:txBody>
          <a:bodyPr/>
          <a:lstStyle/>
          <a:p>
            <a:r>
              <a:rPr lang="en-US" dirty="0"/>
              <a:t>Consider the matrices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3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094" y="2270945"/>
            <a:ext cx="4707989" cy="855083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3432667"/>
            <a:ext cx="2443018" cy="465077"/>
          </a:xfrm>
        </p:spPr>
        <p:txBody>
          <a:bodyPr/>
          <a:lstStyle/>
          <a:p>
            <a:r>
              <a:rPr lang="en-US" dirty="0"/>
              <a:t>Multiplying gives</a:t>
            </a:r>
          </a:p>
        </p:txBody>
      </p:sp>
      <p:pic>
        <p:nvPicPr>
          <p:cNvPr id="12" name="Picture Placeholder 11"/>
          <p:cNvPicPr>
            <a:picLocks noGrp="1" noChangeAspect="1"/>
          </p:cNvPicPr>
          <p:nvPr>
            <p:ph type="pic" sz="quarter" idx="3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38" y="4303249"/>
            <a:ext cx="8045507" cy="1591983"/>
          </a:xfrm>
        </p:spPr>
      </p:pic>
    </p:spTree>
    <p:extLst>
      <p:ext uri="{BB962C8B-B14F-4D97-AF65-F5344CB8AC3E}">
        <p14:creationId xmlns:p14="http://schemas.microsoft.com/office/powerpoint/2010/main" val="207334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Example 3.19 (2 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298447"/>
          </a:xfrm>
        </p:spPr>
        <p:txBody>
          <a:bodyPr/>
          <a:lstStyle/>
          <a:p>
            <a:r>
              <a:rPr lang="en-US" dirty="0"/>
              <a:t>Thus, </a:t>
            </a:r>
            <a:r>
              <a:rPr lang="en-US" i="1" dirty="0">
                <a:latin typeface="Times LT Std" panose="02020603050405020304" pitchFamily="18" charset="0"/>
              </a:rPr>
              <a:t>AB </a:t>
            </a:r>
            <a:r>
              <a:rPr lang="en-US" dirty="0">
                <a:latin typeface="Times LT Std" panose="02020603050405020304" pitchFamily="18" charset="0"/>
              </a:rPr>
              <a:t>≠ </a:t>
            </a:r>
            <a:r>
              <a:rPr lang="en-US" i="1" dirty="0">
                <a:latin typeface="Times LT Std" panose="02020603050405020304" pitchFamily="18" charset="0"/>
              </a:rPr>
              <a:t>BA</a:t>
            </a:r>
            <a:r>
              <a:rPr lang="en-US" dirty="0"/>
              <a:t>. So, in contrast to multiplication of real numbers, matrix </a:t>
            </a:r>
            <a:r>
              <a:rPr lang="en-US" dirty="0" smtClean="0"/>
              <a:t>multiplication is </a:t>
            </a:r>
            <a:r>
              <a:rPr lang="en-US" i="1" dirty="0"/>
              <a:t>not commutative</a:t>
            </a:r>
            <a:r>
              <a:rPr lang="en-US" dirty="0"/>
              <a:t>—the order of the factors in a product matters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073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sz="3600" dirty="0"/>
              <a:t>Properties of Matrix </a:t>
            </a:r>
            <a:r>
              <a:rPr lang="en-US" sz="3600" dirty="0" smtClean="0"/>
              <a:t>Multiplication (1 of 1)</a:t>
            </a:r>
            <a:endParaRPr lang="en-IN" sz="36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8335962" cy="4956047"/>
          </a:xfrm>
        </p:spPr>
        <p:txBody>
          <a:bodyPr/>
          <a:lstStyle/>
          <a:p>
            <a:r>
              <a:rPr lang="en-US" b="1" dirty="0"/>
              <a:t>Theorem </a:t>
            </a:r>
            <a:r>
              <a:rPr lang="en-US" b="1" dirty="0" smtClean="0"/>
              <a:t>3.3</a:t>
            </a:r>
          </a:p>
          <a:p>
            <a:r>
              <a:rPr lang="en-US" b="1" dirty="0"/>
              <a:t>Properties of Matrix </a:t>
            </a:r>
            <a:r>
              <a:rPr lang="en-US" b="1" dirty="0" smtClean="0"/>
              <a:t>Multiplication</a:t>
            </a:r>
          </a:p>
          <a:p>
            <a:r>
              <a:rPr lang="en-US" dirty="0"/>
              <a:t>Let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C </a:t>
            </a:r>
            <a:r>
              <a:rPr lang="en-US" dirty="0"/>
              <a:t>be matrices (whose sizes are such that the indicated operations </a:t>
            </a:r>
            <a:r>
              <a:rPr lang="en-US" dirty="0" smtClean="0"/>
              <a:t>can be </a:t>
            </a:r>
            <a:r>
              <a:rPr lang="en-US" dirty="0"/>
              <a:t>performed) and let </a:t>
            </a:r>
            <a:r>
              <a:rPr lang="en-US" i="1" dirty="0"/>
              <a:t>k </a:t>
            </a:r>
            <a:r>
              <a:rPr lang="en-US" dirty="0"/>
              <a:t>be a scalar. Then</a:t>
            </a:r>
          </a:p>
          <a:p>
            <a:pPr>
              <a:tabLst>
                <a:tab pos="5091113" algn="l"/>
              </a:tabLst>
            </a:pPr>
            <a:r>
              <a:rPr lang="en-US" dirty="0"/>
              <a:t>a.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BC</a:t>
            </a:r>
            <a:r>
              <a:rPr lang="en-US" dirty="0">
                <a:latin typeface="Times LT Std" pitchFamily="18" charset="0"/>
              </a:rPr>
              <a:t>)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AB</a:t>
            </a:r>
            <a:r>
              <a:rPr lang="en-US" dirty="0">
                <a:latin typeface="Times LT Std" pitchFamily="18" charset="0"/>
              </a:rPr>
              <a:t>)</a:t>
            </a:r>
            <a:r>
              <a:rPr lang="en-US" i="1" dirty="0">
                <a:latin typeface="Times LT Std" pitchFamily="18" charset="0"/>
              </a:rPr>
              <a:t>C </a:t>
            </a:r>
            <a:r>
              <a:rPr lang="en-US" i="1" dirty="0" smtClean="0">
                <a:latin typeface="Times LT Std" pitchFamily="18" charset="0"/>
              </a:rPr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Associativity</a:t>
            </a:r>
            <a:endParaRPr lang="en-US" sz="1800" dirty="0">
              <a:solidFill>
                <a:srgbClr val="0D98C3"/>
              </a:solidFill>
            </a:endParaRPr>
          </a:p>
          <a:p>
            <a:pPr>
              <a:tabLst>
                <a:tab pos="5091113" algn="l"/>
              </a:tabLst>
            </a:pPr>
            <a:r>
              <a:rPr lang="en-US" dirty="0"/>
              <a:t>b.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B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dirty="0">
                <a:latin typeface="Times LT Std" pitchFamily="18" charset="0"/>
              </a:rPr>
              <a:t>)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>
                <a:latin typeface="Times LT Std" pitchFamily="18" charset="0"/>
              </a:rPr>
              <a:t>AB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AC </a:t>
            </a:r>
            <a:r>
              <a:rPr lang="en-US" i="1" dirty="0" smtClean="0">
                <a:latin typeface="Times LT Std" pitchFamily="18" charset="0"/>
              </a:rPr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Left </a:t>
            </a:r>
            <a:r>
              <a:rPr lang="en-US" sz="1800" dirty="0">
                <a:solidFill>
                  <a:srgbClr val="0D98C3"/>
                </a:solidFill>
              </a:rPr>
              <a:t>distributivity</a:t>
            </a:r>
          </a:p>
          <a:p>
            <a:pPr>
              <a:tabLst>
                <a:tab pos="5091113" algn="l"/>
              </a:tabLst>
            </a:pPr>
            <a:r>
              <a:rPr lang="en-US" dirty="0"/>
              <a:t>c.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B</a:t>
            </a:r>
            <a:r>
              <a:rPr lang="en-US" dirty="0">
                <a:latin typeface="Times LT Std" pitchFamily="18" charset="0"/>
              </a:rPr>
              <a:t>)</a:t>
            </a:r>
            <a:r>
              <a:rPr lang="en-US" i="1" dirty="0">
                <a:latin typeface="Times LT Std" pitchFamily="18" charset="0"/>
              </a:rPr>
              <a:t>C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>
                <a:latin typeface="Times LT Std" pitchFamily="18" charset="0"/>
              </a:rPr>
              <a:t>AC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BC </a:t>
            </a:r>
            <a:r>
              <a:rPr lang="en-US" i="1" dirty="0" smtClean="0">
                <a:latin typeface="Times LT Std" pitchFamily="18" charset="0"/>
              </a:rPr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Right </a:t>
            </a:r>
            <a:r>
              <a:rPr lang="en-US" sz="1800" dirty="0">
                <a:solidFill>
                  <a:srgbClr val="0D98C3"/>
                </a:solidFill>
              </a:rPr>
              <a:t>distributivity</a:t>
            </a:r>
          </a:p>
          <a:p>
            <a:r>
              <a:rPr lang="pl-PL" dirty="0"/>
              <a:t>d. </a:t>
            </a:r>
            <a:r>
              <a:rPr lang="pl-PL" i="1" dirty="0">
                <a:latin typeface="Times LT Std" pitchFamily="18" charset="0"/>
              </a:rPr>
              <a:t>k</a:t>
            </a:r>
            <a:r>
              <a:rPr lang="pl-PL" dirty="0">
                <a:latin typeface="Times LT Std" pitchFamily="18" charset="0"/>
              </a:rPr>
              <a:t>(</a:t>
            </a:r>
            <a:r>
              <a:rPr lang="pl-PL" i="1" dirty="0">
                <a:latin typeface="Times LT Std" pitchFamily="18" charset="0"/>
              </a:rPr>
              <a:t>AB</a:t>
            </a:r>
            <a:r>
              <a:rPr lang="pl-PL" dirty="0">
                <a:latin typeface="Times LT Std" pitchFamily="18" charset="0"/>
              </a:rPr>
              <a:t>) </a:t>
            </a:r>
            <a:r>
              <a:rPr lang="en-US" dirty="0" smtClean="0">
                <a:latin typeface="Times LT Std" pitchFamily="18" charset="0"/>
              </a:rPr>
              <a:t>=</a:t>
            </a:r>
            <a:r>
              <a:rPr lang="pl-PL" dirty="0" smtClean="0">
                <a:latin typeface="Times LT Std" pitchFamily="18" charset="0"/>
              </a:rPr>
              <a:t> </a:t>
            </a:r>
            <a:r>
              <a:rPr lang="pl-PL" dirty="0">
                <a:latin typeface="Times LT Std" pitchFamily="18" charset="0"/>
              </a:rPr>
              <a:t>(</a:t>
            </a:r>
            <a:r>
              <a:rPr lang="pl-PL" i="1" dirty="0">
                <a:latin typeface="Times LT Std" pitchFamily="18" charset="0"/>
              </a:rPr>
              <a:t>kA</a:t>
            </a:r>
            <a:r>
              <a:rPr lang="pl-PL" dirty="0">
                <a:latin typeface="Times LT Std" pitchFamily="18" charset="0"/>
              </a:rPr>
              <a:t>)</a:t>
            </a:r>
            <a:r>
              <a:rPr lang="pl-PL" i="1" dirty="0">
                <a:latin typeface="Times LT Std" pitchFamily="18" charset="0"/>
              </a:rPr>
              <a:t>B </a:t>
            </a:r>
            <a:r>
              <a:rPr lang="en-US" dirty="0" smtClean="0">
                <a:latin typeface="Times LT Std" pitchFamily="18" charset="0"/>
              </a:rPr>
              <a:t>=</a:t>
            </a:r>
            <a:r>
              <a:rPr lang="pl-PL" dirty="0" smtClean="0">
                <a:latin typeface="Times LT Std" pitchFamily="18" charset="0"/>
              </a:rPr>
              <a:t> </a:t>
            </a:r>
            <a:r>
              <a:rPr lang="pl-PL" i="1" dirty="0">
                <a:latin typeface="Times LT Std" pitchFamily="18" charset="0"/>
              </a:rPr>
              <a:t>A</a:t>
            </a:r>
            <a:r>
              <a:rPr lang="pl-PL" dirty="0">
                <a:latin typeface="Times LT Std" pitchFamily="18" charset="0"/>
              </a:rPr>
              <a:t>(</a:t>
            </a:r>
            <a:r>
              <a:rPr lang="pl-PL" i="1" dirty="0">
                <a:latin typeface="Times LT Std" pitchFamily="18" charset="0"/>
              </a:rPr>
              <a:t>kB</a:t>
            </a:r>
            <a:r>
              <a:rPr lang="pl-PL" dirty="0">
                <a:latin typeface="Times LT Std" pitchFamily="18" charset="0"/>
              </a:rPr>
              <a:t>)</a:t>
            </a:r>
          </a:p>
          <a:p>
            <a:pPr>
              <a:tabLst>
                <a:tab pos="5091113" algn="l"/>
              </a:tabLst>
            </a:pPr>
            <a:r>
              <a:rPr lang="en-US" dirty="0"/>
              <a:t>e. </a:t>
            </a:r>
            <a:r>
              <a:rPr lang="en-US" i="1" dirty="0" err="1">
                <a:latin typeface="Times LT Std" pitchFamily="18" charset="0"/>
              </a:rPr>
              <a:t>I</a:t>
            </a:r>
            <a:r>
              <a:rPr lang="en-US" i="1" baseline="-25000" dirty="0" err="1">
                <a:latin typeface="Times LT Std" pitchFamily="18" charset="0"/>
              </a:rPr>
              <a:t>m</a:t>
            </a:r>
            <a:r>
              <a:rPr lang="en-US" i="1" dirty="0" err="1">
                <a:latin typeface="Times LT Std" pitchFamily="18" charset="0"/>
              </a:rPr>
              <a:t>A</a:t>
            </a:r>
            <a:r>
              <a:rPr lang="en-US" i="1" dirty="0">
                <a:latin typeface="Times LT Std" pitchFamily="18" charset="0"/>
              </a:rPr>
              <a:t>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 err="1">
                <a:latin typeface="Times LT Std" pitchFamily="18" charset="0"/>
              </a:rPr>
              <a:t>AI</a:t>
            </a:r>
            <a:r>
              <a:rPr lang="en-US" i="1" baseline="-25000" dirty="0" err="1">
                <a:latin typeface="Times LT Std" pitchFamily="18" charset="0"/>
              </a:rPr>
              <a:t>n</a:t>
            </a:r>
            <a:r>
              <a:rPr lang="en-US" i="1" dirty="0">
                <a:latin typeface="Times LT Std" pitchFamily="18" charset="0"/>
              </a:rPr>
              <a:t> </a:t>
            </a:r>
            <a:r>
              <a:rPr lang="en-US" dirty="0"/>
              <a:t>if </a:t>
            </a:r>
            <a:r>
              <a:rPr lang="en-US" i="1" dirty="0"/>
              <a:t>A </a:t>
            </a:r>
            <a:r>
              <a:rPr lang="en-US" dirty="0"/>
              <a:t>is </a:t>
            </a:r>
            <a:r>
              <a:rPr lang="en-US" i="1" dirty="0">
                <a:latin typeface="Times LT Std" pitchFamily="18" charset="0"/>
              </a:rPr>
              <a:t>m </a:t>
            </a:r>
            <a:r>
              <a:rPr lang="en-US" dirty="0">
                <a:latin typeface="Times LT Std" pitchFamily="18" charset="0"/>
              </a:rPr>
              <a:t>× </a:t>
            </a:r>
            <a:r>
              <a:rPr lang="en-US" i="1" dirty="0">
                <a:latin typeface="Times LT Std" pitchFamily="18" charset="0"/>
              </a:rPr>
              <a:t>n </a:t>
            </a:r>
            <a:r>
              <a:rPr lang="en-US" i="1" dirty="0" smtClean="0">
                <a:latin typeface="Times LT Std" pitchFamily="18" charset="0"/>
              </a:rPr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Multiplicative </a:t>
            </a:r>
            <a:r>
              <a:rPr lang="en-US" sz="1800" dirty="0">
                <a:solidFill>
                  <a:srgbClr val="0D98C3"/>
                </a:solidFill>
              </a:rPr>
              <a:t>identity</a:t>
            </a:r>
          </a:p>
        </p:txBody>
      </p:sp>
    </p:spTree>
    <p:extLst>
      <p:ext uri="{BB962C8B-B14F-4D97-AF65-F5344CB8AC3E}">
        <p14:creationId xmlns:p14="http://schemas.microsoft.com/office/powerpoint/2010/main" val="325902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D98C3"/>
                </a:solidFill>
              </a:rPr>
              <a:t>Properties of the Transpose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3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Properties of the Transpose (1 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8335962" cy="2362973"/>
          </a:xfrm>
        </p:spPr>
        <p:txBody>
          <a:bodyPr/>
          <a:lstStyle/>
          <a:p>
            <a:r>
              <a:rPr lang="en-US" b="1" dirty="0"/>
              <a:t>Theorem </a:t>
            </a:r>
            <a:r>
              <a:rPr lang="en-US" b="1" dirty="0" smtClean="0"/>
              <a:t>3.4</a:t>
            </a:r>
          </a:p>
          <a:p>
            <a:r>
              <a:rPr lang="en-US" b="1" dirty="0"/>
              <a:t>Properties of the </a:t>
            </a:r>
            <a:r>
              <a:rPr lang="en-US" b="1" dirty="0" smtClean="0"/>
              <a:t>Transpose</a:t>
            </a:r>
          </a:p>
          <a:p>
            <a:r>
              <a:rPr lang="en-US" dirty="0"/>
              <a:t>Let </a:t>
            </a:r>
            <a:r>
              <a:rPr lang="en-US" i="1" dirty="0"/>
              <a:t>A </a:t>
            </a:r>
            <a:r>
              <a:rPr lang="en-US" dirty="0"/>
              <a:t>and </a:t>
            </a:r>
            <a:r>
              <a:rPr lang="en-US" i="1" dirty="0"/>
              <a:t>B </a:t>
            </a:r>
            <a:r>
              <a:rPr lang="en-US" dirty="0"/>
              <a:t>be matrices (whose sizes are such that the indicated operations can </a:t>
            </a:r>
            <a:r>
              <a:rPr lang="en-US" dirty="0" smtClean="0"/>
              <a:t>be performed</a:t>
            </a:r>
            <a:r>
              <a:rPr lang="en-US" dirty="0"/>
              <a:t>) and let </a:t>
            </a:r>
            <a:r>
              <a:rPr lang="en-US" i="1" dirty="0"/>
              <a:t>k </a:t>
            </a:r>
            <a:r>
              <a:rPr lang="en-US" dirty="0"/>
              <a:t>be a scalar. Then</a:t>
            </a:r>
            <a:endParaRPr lang="en-US" b="1" dirty="0"/>
          </a:p>
        </p:txBody>
      </p:sp>
      <p:pic>
        <p:nvPicPr>
          <p:cNvPr id="19" name="Picture Placeholder 18"/>
          <p:cNvPicPr>
            <a:picLocks noGrp="1" noChangeAspect="1"/>
          </p:cNvPicPr>
          <p:nvPr>
            <p:ph type="pic" sz="quarter" idx="39"/>
          </p:nvPr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12" y="3821014"/>
            <a:ext cx="8203058" cy="1178177"/>
          </a:xfrm>
        </p:spPr>
      </p:pic>
    </p:spTree>
    <p:extLst>
      <p:ext uri="{BB962C8B-B14F-4D97-AF65-F5344CB8AC3E}">
        <p14:creationId xmlns:p14="http://schemas.microsoft.com/office/powerpoint/2010/main" val="286011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Example 3.21 (1 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661916" cy="452287"/>
          </a:xfrm>
        </p:spPr>
        <p:txBody>
          <a:bodyPr/>
          <a:lstStyle/>
          <a:p>
            <a:r>
              <a:rPr lang="en-US" dirty="0"/>
              <a:t>Let</a:t>
            </a:r>
            <a:endParaRPr lang="en-US" b="1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39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071" y="1982840"/>
            <a:ext cx="4879005" cy="845023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3137105"/>
            <a:ext cx="1057701" cy="516569"/>
          </a:xfrm>
        </p:spPr>
        <p:txBody>
          <a:bodyPr/>
          <a:lstStyle/>
          <a:p>
            <a:r>
              <a:rPr lang="en-US" dirty="0"/>
              <a:t>Then</a:t>
            </a: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39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388" y="2978584"/>
            <a:ext cx="4627511" cy="804784"/>
          </a:xfr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150753"/>
            <a:ext cx="8335962" cy="1243826"/>
          </a:xfrm>
        </p:spPr>
        <p:txBody>
          <a:bodyPr/>
          <a:lstStyle/>
          <a:p>
            <a:r>
              <a:rPr lang="en-US" dirty="0" smtClean="0"/>
              <a:t>                                                                 a </a:t>
            </a:r>
            <a:r>
              <a:rPr lang="en-US" dirty="0"/>
              <a:t>symmetric matrix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have</a:t>
            </a:r>
          </a:p>
        </p:txBody>
      </p:sp>
      <p:pic>
        <p:nvPicPr>
          <p:cNvPr id="13" name="Picture Placeholder 12"/>
          <p:cNvPicPr>
            <a:picLocks noGrp="1" noChangeAspect="1"/>
          </p:cNvPicPr>
          <p:nvPr>
            <p:ph type="pic" sz="quarter" idx="39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951" y="4636589"/>
            <a:ext cx="2062260" cy="1267536"/>
          </a:xfrm>
        </p:spPr>
      </p:pic>
    </p:spTree>
    <p:extLst>
      <p:ext uri="{BB962C8B-B14F-4D97-AF65-F5344CB8AC3E}">
        <p14:creationId xmlns:p14="http://schemas.microsoft.com/office/powerpoint/2010/main" val="295434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/>
              <a:t>Example 3.21 </a:t>
            </a:r>
            <a:r>
              <a:rPr lang="en-US" dirty="0" smtClean="0"/>
              <a:t>(2 </a:t>
            </a:r>
            <a:r>
              <a:rPr lang="en-US" dirty="0"/>
              <a:t>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661916" cy="452287"/>
          </a:xfrm>
        </p:spPr>
        <p:txBody>
          <a:bodyPr/>
          <a:lstStyle/>
          <a:p>
            <a:r>
              <a:rPr lang="en-US" dirty="0" smtClean="0"/>
              <a:t>so</a:t>
            </a:r>
            <a:endParaRPr lang="en-US" b="1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39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452" y="1873205"/>
            <a:ext cx="5522833" cy="1252446"/>
          </a:xfrm>
        </p:spPr>
      </p:pic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57200" y="3601137"/>
            <a:ext cx="702860" cy="516569"/>
          </a:xfrm>
        </p:spPr>
        <p:txBody>
          <a:bodyPr/>
          <a:lstStyle/>
          <a:p>
            <a:r>
              <a:rPr lang="en-US" dirty="0" smtClean="0"/>
              <a:t>and</a:t>
            </a:r>
            <a:endParaRPr lang="en-US" dirty="0"/>
          </a:p>
        </p:txBody>
      </p:sp>
      <p:pic>
        <p:nvPicPr>
          <p:cNvPr id="22" name="Picture Placeholder 21"/>
          <p:cNvPicPr>
            <a:picLocks noGrp="1" noChangeAspect="1"/>
          </p:cNvPicPr>
          <p:nvPr>
            <p:ph type="pic" sz="quarter" idx="3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184" y="3275786"/>
            <a:ext cx="5532893" cy="1152305"/>
          </a:xfrm>
        </p:spPr>
      </p:pic>
      <p:sp>
        <p:nvSpPr>
          <p:cNvPr id="24" name="Text Placeholder 23"/>
          <p:cNvSpPr>
            <a:spLocks noGrp="1"/>
          </p:cNvSpPr>
          <p:nvPr>
            <p:ph type="body" sz="quarter" idx="13"/>
          </p:nvPr>
        </p:nvSpPr>
        <p:spPr>
          <a:xfrm>
            <a:off x="457200" y="4556497"/>
            <a:ext cx="8335962" cy="516569"/>
          </a:xfrm>
        </p:spPr>
        <p:txBody>
          <a:bodyPr/>
          <a:lstStyle/>
          <a:p>
            <a:r>
              <a:rPr lang="en-US" dirty="0"/>
              <a:t>Thus</a:t>
            </a:r>
            <a:r>
              <a:rPr lang="en-US" dirty="0" smtClean="0"/>
              <a:t>, both</a:t>
            </a:r>
            <a:endParaRPr lang="en-US" dirty="0"/>
          </a:p>
        </p:txBody>
      </p:sp>
      <p:pic>
        <p:nvPicPr>
          <p:cNvPr id="27" name="Picture Placeholder 26"/>
          <p:cNvPicPr>
            <a:picLocks noGrp="1" noChangeAspect="1"/>
          </p:cNvPicPr>
          <p:nvPr>
            <p:ph type="pic" sz="quarter" idx="39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240" y="4596221"/>
            <a:ext cx="1649808" cy="342033"/>
          </a:xfrm>
        </p:spPr>
      </p:pic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>
          <a:xfrm>
            <a:off x="457200" y="4556497"/>
            <a:ext cx="8335962" cy="853703"/>
          </a:xfrm>
        </p:spPr>
        <p:txBody>
          <a:bodyPr/>
          <a:lstStyle/>
          <a:p>
            <a:r>
              <a:rPr lang="en-US" dirty="0" smtClean="0"/>
              <a:t>                                       are </a:t>
            </a:r>
            <a:r>
              <a:rPr lang="en-US" dirty="0"/>
              <a:t>symmetric, even though </a:t>
            </a:r>
            <a:r>
              <a:rPr lang="en-US" i="1" dirty="0"/>
              <a:t>B </a:t>
            </a:r>
            <a:r>
              <a:rPr lang="en-US" dirty="0"/>
              <a:t>is not even square!</a:t>
            </a:r>
          </a:p>
        </p:txBody>
      </p:sp>
    </p:spTree>
    <p:extLst>
      <p:ext uri="{BB962C8B-B14F-4D97-AF65-F5344CB8AC3E}">
        <p14:creationId xmlns:p14="http://schemas.microsoft.com/office/powerpoint/2010/main" val="25679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01" y="2968487"/>
            <a:ext cx="1577009" cy="781878"/>
          </a:xfrm>
        </p:spPr>
        <p:txBody>
          <a:bodyPr/>
          <a:lstStyle/>
          <a:p>
            <a:r>
              <a:rPr lang="en-US" dirty="0" smtClean="0"/>
              <a:t>3.2</a:t>
            </a:r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2080591" y="2968487"/>
            <a:ext cx="6585738" cy="790897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D98C3"/>
                </a:solidFill>
              </a:rPr>
              <a:t>Matrix </a:t>
            </a:r>
            <a:r>
              <a:rPr lang="en-US" sz="4800" dirty="0" smtClean="0">
                <a:solidFill>
                  <a:srgbClr val="0D98C3"/>
                </a:solidFill>
              </a:rPr>
              <a:t>Algebra</a:t>
            </a:r>
            <a:endParaRPr lang="en-US" altLang="en-US" sz="4800" baseline="30000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99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dirty="0"/>
              <a:t>Properties of the Transpose </a:t>
            </a:r>
            <a:r>
              <a:rPr lang="en-US" dirty="0" smtClean="0"/>
              <a:t>(2 </a:t>
            </a:r>
            <a:r>
              <a:rPr lang="en-US" dirty="0"/>
              <a:t>of 2)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8335962" cy="998197"/>
          </a:xfrm>
        </p:spPr>
        <p:txBody>
          <a:bodyPr/>
          <a:lstStyle/>
          <a:p>
            <a:r>
              <a:rPr lang="en-US" b="1" dirty="0"/>
              <a:t>Theorem </a:t>
            </a:r>
            <a:r>
              <a:rPr lang="en-US" b="1" dirty="0" smtClean="0"/>
              <a:t>3.5</a:t>
            </a:r>
          </a:p>
          <a:p>
            <a:r>
              <a:rPr lang="en-US" dirty="0"/>
              <a:t>a. If </a:t>
            </a:r>
            <a:r>
              <a:rPr lang="en-US" i="1" dirty="0"/>
              <a:t>A </a:t>
            </a:r>
            <a:r>
              <a:rPr lang="en-US" dirty="0"/>
              <a:t>is a square matrix, then</a:t>
            </a:r>
            <a:endParaRPr lang="en-US" b="1" dirty="0"/>
          </a:p>
        </p:txBody>
      </p:sp>
      <p:pic>
        <p:nvPicPr>
          <p:cNvPr id="29" name="Picture Placeholder 28"/>
          <p:cNvPicPr>
            <a:picLocks noGrp="1" noChangeAspect="1"/>
          </p:cNvPicPr>
          <p:nvPr>
            <p:ph type="pic" sz="quarter" idx="39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73" y="1985959"/>
            <a:ext cx="1026100" cy="326943"/>
          </a:xfrm>
        </p:spPr>
      </p:pic>
      <p:sp>
        <p:nvSpPr>
          <p:cNvPr id="26" name="Text Placeholder 25"/>
          <p:cNvSpPr>
            <a:spLocks noGrp="1"/>
          </p:cNvSpPr>
          <p:nvPr>
            <p:ph type="body" sz="quarter" idx="13"/>
          </p:nvPr>
        </p:nvSpPr>
        <p:spPr>
          <a:xfrm>
            <a:off x="457200" y="1949728"/>
            <a:ext cx="8335962" cy="1953531"/>
          </a:xfrm>
        </p:spPr>
        <p:txBody>
          <a:bodyPr/>
          <a:lstStyle/>
          <a:p>
            <a:pPr marL="341313"/>
            <a:r>
              <a:rPr lang="en-US" dirty="0" smtClean="0"/>
              <a:t>                                                          is </a:t>
            </a:r>
            <a:r>
              <a:rPr lang="en-US" dirty="0"/>
              <a:t>a symmetric matrix</a:t>
            </a:r>
            <a:r>
              <a:rPr lang="en-US" dirty="0" smtClean="0"/>
              <a:t>.</a:t>
            </a:r>
          </a:p>
          <a:p>
            <a:pPr marL="341313"/>
            <a:endParaRPr lang="en-US" dirty="0"/>
          </a:p>
          <a:p>
            <a:r>
              <a:rPr lang="en-US" dirty="0"/>
              <a:t>b. For any matrix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dirty="0">
                <a:latin typeface="Times LT Std" pitchFamily="18" charset="0"/>
              </a:rPr>
              <a:t>,</a:t>
            </a:r>
          </a:p>
        </p:txBody>
      </p:sp>
      <p:pic>
        <p:nvPicPr>
          <p:cNvPr id="33" name="Picture Placeholder 32"/>
          <p:cNvPicPr>
            <a:picLocks noGrp="1" noChangeAspect="1"/>
          </p:cNvPicPr>
          <p:nvPr>
            <p:ph type="pic" sz="quarter" idx="39"/>
          </p:nvPr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318" y="3344543"/>
            <a:ext cx="1705136" cy="347063"/>
          </a:xfrm>
        </p:spPr>
      </p:pic>
      <p:sp>
        <p:nvSpPr>
          <p:cNvPr id="31" name="Text Placeholder 30"/>
          <p:cNvSpPr>
            <a:spLocks noGrp="1"/>
          </p:cNvSpPr>
          <p:nvPr>
            <p:ph type="body" sz="quarter" idx="13"/>
          </p:nvPr>
        </p:nvSpPr>
        <p:spPr>
          <a:xfrm>
            <a:off x="457200" y="3283233"/>
            <a:ext cx="8335962" cy="516569"/>
          </a:xfrm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dirty="0" smtClean="0">
                <a:latin typeface="Times LT Std" pitchFamily="18" charset="0"/>
              </a:rPr>
              <a:t>   </a:t>
            </a:r>
            <a:r>
              <a:rPr lang="en-US" dirty="0" smtClean="0"/>
              <a:t>                       are </a:t>
            </a:r>
            <a:r>
              <a:rPr lang="en-US" dirty="0"/>
              <a:t>symmetric matrices.</a:t>
            </a:r>
          </a:p>
        </p:txBody>
      </p:sp>
    </p:spTree>
    <p:extLst>
      <p:ext uri="{BB962C8B-B14F-4D97-AF65-F5344CB8AC3E}">
        <p14:creationId xmlns:p14="http://schemas.microsoft.com/office/powerpoint/2010/main" val="389465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D98C3"/>
                </a:solidFill>
              </a:rPr>
              <a:t>Properties of Addition and Scalar Multiplication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9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sz="2700" dirty="0"/>
              <a:t>Properties of Addition and Scalar </a:t>
            </a:r>
            <a:r>
              <a:rPr lang="en-US" sz="2700" dirty="0" smtClean="0"/>
              <a:t>Multiplication (1 of 4)</a:t>
            </a:r>
            <a:endParaRPr lang="en-IN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5290898"/>
          </a:xfrm>
        </p:spPr>
        <p:txBody>
          <a:bodyPr/>
          <a:lstStyle/>
          <a:p>
            <a:r>
              <a:rPr lang="en-US" b="1" dirty="0"/>
              <a:t>Theorem </a:t>
            </a:r>
            <a:r>
              <a:rPr lang="en-US" b="1" dirty="0" smtClean="0"/>
              <a:t>3.2</a:t>
            </a:r>
          </a:p>
          <a:p>
            <a:r>
              <a:rPr lang="en-US" b="1" dirty="0"/>
              <a:t>Algebraic Properties of Matrix Addition and Scalar </a:t>
            </a:r>
            <a:r>
              <a:rPr lang="en-US" b="1" dirty="0" smtClean="0"/>
              <a:t>Multiplication</a:t>
            </a:r>
          </a:p>
          <a:p>
            <a:r>
              <a:rPr lang="en-US" dirty="0"/>
              <a:t>Let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C </a:t>
            </a:r>
            <a:r>
              <a:rPr lang="en-US" dirty="0"/>
              <a:t>be matrices of the same size and let </a:t>
            </a:r>
            <a:r>
              <a:rPr lang="en-US" i="1" dirty="0"/>
              <a:t>c </a:t>
            </a:r>
            <a:r>
              <a:rPr lang="en-US" dirty="0"/>
              <a:t>and </a:t>
            </a:r>
            <a:r>
              <a:rPr lang="en-US" i="1" dirty="0"/>
              <a:t>d </a:t>
            </a:r>
            <a:r>
              <a:rPr lang="en-US" dirty="0"/>
              <a:t>be scalars. Then</a:t>
            </a:r>
          </a:p>
          <a:p>
            <a:pPr>
              <a:tabLst>
                <a:tab pos="4913313" algn="l"/>
              </a:tabLst>
            </a:pPr>
            <a:r>
              <a:rPr lang="en-US" i="1" dirty="0" smtClean="0"/>
              <a:t>a. </a:t>
            </a:r>
            <a:r>
              <a:rPr lang="en-US" i="1" dirty="0" smtClean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B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>
                <a:latin typeface="Times LT Std" pitchFamily="18" charset="0"/>
              </a:rPr>
              <a:t>B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i="1" dirty="0" smtClean="0"/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Commutativity</a:t>
            </a:r>
          </a:p>
          <a:p>
            <a:pPr marL="342900" indent="-342900">
              <a:buAutoNum type="alphaLcPeriod"/>
              <a:tabLst>
                <a:tab pos="4913313" algn="l"/>
              </a:tabLst>
            </a:pPr>
            <a:endParaRPr lang="en-US" sz="800" dirty="0">
              <a:solidFill>
                <a:srgbClr val="0D98C3"/>
              </a:solidFill>
            </a:endParaRPr>
          </a:p>
          <a:p>
            <a:pPr>
              <a:tabLst>
                <a:tab pos="4913313" algn="l"/>
              </a:tabLst>
            </a:pPr>
            <a:r>
              <a:rPr lang="en-US" dirty="0"/>
              <a:t>b.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B</a:t>
            </a:r>
            <a:r>
              <a:rPr lang="en-US" dirty="0">
                <a:latin typeface="Times LT Std" pitchFamily="18" charset="0"/>
              </a:rPr>
              <a:t>)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C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B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dirty="0">
                <a:latin typeface="Times LT Std" pitchFamily="18" charset="0"/>
              </a:rPr>
              <a:t>) </a:t>
            </a:r>
            <a:r>
              <a:rPr lang="en-US" dirty="0" smtClean="0"/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Associativity</a:t>
            </a:r>
          </a:p>
          <a:p>
            <a:pPr>
              <a:tabLst>
                <a:tab pos="4913313" algn="l"/>
              </a:tabLst>
            </a:pPr>
            <a:endParaRPr lang="en-US" sz="800" dirty="0">
              <a:solidFill>
                <a:srgbClr val="0D98C3"/>
              </a:solidFill>
            </a:endParaRPr>
          </a:p>
          <a:p>
            <a:r>
              <a:rPr lang="pt-BR" dirty="0"/>
              <a:t>c. </a:t>
            </a:r>
            <a:r>
              <a:rPr lang="pt-BR" i="1" dirty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+ </a:t>
            </a:r>
            <a:r>
              <a:rPr lang="pt-BR" i="1" dirty="0" smtClean="0">
                <a:latin typeface="Times LT Std" pitchFamily="18" charset="0"/>
              </a:rPr>
              <a:t>O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 smtClean="0">
                <a:latin typeface="Times LT Std" pitchFamily="18" charset="0"/>
              </a:rPr>
              <a:t>A</a:t>
            </a:r>
            <a:endParaRPr lang="pt-BR" sz="800" i="1" dirty="0"/>
          </a:p>
        </p:txBody>
      </p:sp>
    </p:spTree>
    <p:extLst>
      <p:ext uri="{BB962C8B-B14F-4D97-AF65-F5344CB8AC3E}">
        <p14:creationId xmlns:p14="http://schemas.microsoft.com/office/powerpoint/2010/main" val="363337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sz="2700" dirty="0"/>
              <a:t>Properties of Addition and Scalar Multiplication </a:t>
            </a:r>
            <a:r>
              <a:rPr lang="en-US" sz="2700" dirty="0" smtClean="0"/>
              <a:t>(2 </a:t>
            </a:r>
            <a:r>
              <a:rPr lang="en-US" sz="2700" dirty="0"/>
              <a:t>of 4)</a:t>
            </a:r>
            <a:endParaRPr lang="en-IN" sz="2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3848464"/>
          </a:xfrm>
        </p:spPr>
        <p:txBody>
          <a:bodyPr/>
          <a:lstStyle/>
          <a:p>
            <a:pPr>
              <a:tabLst>
                <a:tab pos="4518025" algn="l"/>
              </a:tabLst>
            </a:pPr>
            <a:r>
              <a:rPr lang="pt-BR" dirty="0" smtClean="0"/>
              <a:t>d</a:t>
            </a:r>
            <a:r>
              <a:rPr lang="pt-BR" dirty="0"/>
              <a:t>. </a:t>
            </a:r>
            <a:r>
              <a:rPr lang="pt-BR" i="1" dirty="0">
                <a:latin typeface="Times LT Std" pitchFamily="18" charset="0"/>
              </a:rPr>
              <a:t>A </a:t>
            </a:r>
            <a:r>
              <a:rPr lang="pt-BR" dirty="0">
                <a:latin typeface="Times LT Std" pitchFamily="18" charset="0"/>
              </a:rPr>
              <a:t>+ (− </a:t>
            </a:r>
            <a:r>
              <a:rPr lang="pt-BR" i="1" dirty="0">
                <a:latin typeface="Times LT Std" pitchFamily="18" charset="0"/>
              </a:rPr>
              <a:t>A</a:t>
            </a:r>
            <a:r>
              <a:rPr lang="pt-BR" dirty="0">
                <a:latin typeface="Times LT Std" pitchFamily="18" charset="0"/>
              </a:rPr>
              <a:t>) = </a:t>
            </a:r>
            <a:r>
              <a:rPr lang="pt-BR" i="1" dirty="0" smtClean="0">
                <a:latin typeface="Times LT Std" pitchFamily="18" charset="0"/>
              </a:rPr>
              <a:t>O</a:t>
            </a:r>
          </a:p>
          <a:p>
            <a:pPr>
              <a:tabLst>
                <a:tab pos="4518025" algn="l"/>
              </a:tabLst>
            </a:pPr>
            <a:endParaRPr lang="it-IT" sz="800" dirty="0" smtClean="0"/>
          </a:p>
          <a:p>
            <a:pPr>
              <a:tabLst>
                <a:tab pos="4518025" algn="l"/>
              </a:tabLst>
            </a:pPr>
            <a:r>
              <a:rPr lang="it-IT" dirty="0" smtClean="0"/>
              <a:t>e. </a:t>
            </a:r>
            <a:r>
              <a:rPr lang="it-IT" i="1" dirty="0">
                <a:latin typeface="Times LT Std" pitchFamily="18" charset="0"/>
              </a:rPr>
              <a:t>c</a:t>
            </a:r>
            <a:r>
              <a:rPr lang="it-IT" dirty="0">
                <a:latin typeface="Times LT Std" pitchFamily="18" charset="0"/>
              </a:rPr>
              <a:t>(</a:t>
            </a:r>
            <a:r>
              <a:rPr lang="it-IT" i="1" dirty="0">
                <a:latin typeface="Times LT Std" pitchFamily="18" charset="0"/>
              </a:rPr>
              <a:t>A </a:t>
            </a:r>
            <a:r>
              <a:rPr lang="it-IT" dirty="0">
                <a:latin typeface="Times LT Std" pitchFamily="18" charset="0"/>
              </a:rPr>
              <a:t>+ 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dirty="0">
                <a:latin typeface="Times LT Std" pitchFamily="18" charset="0"/>
              </a:rPr>
              <a:t>) </a:t>
            </a:r>
            <a:r>
              <a:rPr lang="it-IT" dirty="0" smtClean="0">
                <a:latin typeface="Times LT Std" pitchFamily="18" charset="0"/>
              </a:rPr>
              <a:t>= </a:t>
            </a:r>
            <a:r>
              <a:rPr lang="it-IT" i="1" dirty="0">
                <a:latin typeface="Times LT Std" pitchFamily="18" charset="0"/>
              </a:rPr>
              <a:t>cA </a:t>
            </a:r>
            <a:r>
              <a:rPr lang="it-IT" dirty="0">
                <a:latin typeface="Times LT Std" pitchFamily="18" charset="0"/>
              </a:rPr>
              <a:t>+ </a:t>
            </a:r>
            <a:r>
              <a:rPr lang="it-IT" i="1" dirty="0">
                <a:latin typeface="Times LT Std" pitchFamily="18" charset="0"/>
              </a:rPr>
              <a:t>cB </a:t>
            </a:r>
            <a:r>
              <a:rPr lang="it-IT" i="1" dirty="0"/>
              <a:t>	</a:t>
            </a:r>
            <a:r>
              <a:rPr lang="it-IT" sz="1800" dirty="0">
                <a:solidFill>
                  <a:srgbClr val="0D98C3"/>
                </a:solidFill>
              </a:rPr>
              <a:t>Distributivity</a:t>
            </a:r>
          </a:p>
          <a:p>
            <a:pPr>
              <a:tabLst>
                <a:tab pos="4518025" algn="l"/>
              </a:tabLst>
            </a:pPr>
            <a:endParaRPr lang="en-US" sz="800" dirty="0" smtClean="0"/>
          </a:p>
          <a:p>
            <a:pPr>
              <a:tabLst>
                <a:tab pos="4518025" algn="l"/>
              </a:tabLst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>
                <a:latin typeface="Times LT Std" pitchFamily="18" charset="0"/>
              </a:rPr>
              <a:t>c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>
                <a:latin typeface="Times LT Std" pitchFamily="18" charset="0"/>
              </a:rPr>
              <a:t>d</a:t>
            </a:r>
            <a:r>
              <a:rPr lang="en-US" dirty="0">
                <a:latin typeface="Times LT Std" pitchFamily="18" charset="0"/>
              </a:rPr>
              <a:t>)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 err="1">
                <a:latin typeface="Times LT Std" pitchFamily="18" charset="0"/>
              </a:rPr>
              <a:t>cA</a:t>
            </a:r>
            <a:r>
              <a:rPr lang="en-US" i="1" dirty="0">
                <a:latin typeface="Times LT Std" pitchFamily="18" charset="0"/>
              </a:rPr>
              <a:t> </a:t>
            </a:r>
            <a:r>
              <a:rPr lang="en-US" dirty="0" smtClean="0">
                <a:latin typeface="Times LT Std" pitchFamily="18" charset="0"/>
              </a:rPr>
              <a:t>+ </a:t>
            </a:r>
            <a:r>
              <a:rPr lang="en-US" i="1" dirty="0" err="1">
                <a:latin typeface="Times LT Std" pitchFamily="18" charset="0"/>
              </a:rPr>
              <a:t>dA</a:t>
            </a:r>
            <a:r>
              <a:rPr lang="en-US" i="1" dirty="0">
                <a:latin typeface="Times LT Std" pitchFamily="18" charset="0"/>
              </a:rPr>
              <a:t> </a:t>
            </a:r>
            <a:r>
              <a:rPr lang="en-US" i="1" dirty="0" smtClean="0"/>
              <a:t>	</a:t>
            </a:r>
            <a:r>
              <a:rPr lang="en-US" sz="1800" dirty="0" smtClean="0">
                <a:solidFill>
                  <a:srgbClr val="0D98C3"/>
                </a:solidFill>
              </a:rPr>
              <a:t>Distributivity</a:t>
            </a:r>
          </a:p>
          <a:p>
            <a:pPr>
              <a:tabLst>
                <a:tab pos="4518025" algn="l"/>
              </a:tabLst>
            </a:pPr>
            <a:endParaRPr lang="en-US" sz="800" dirty="0">
              <a:solidFill>
                <a:srgbClr val="0D98C3"/>
              </a:solidFill>
            </a:endParaRPr>
          </a:p>
          <a:p>
            <a:r>
              <a:rPr lang="en-US" dirty="0"/>
              <a:t>g.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 err="1">
                <a:latin typeface="Times LT Std" pitchFamily="18" charset="0"/>
              </a:rPr>
              <a:t>dA</a:t>
            </a:r>
            <a:r>
              <a:rPr lang="en-US" dirty="0">
                <a:latin typeface="Times LT Std" pitchFamily="18" charset="0"/>
              </a:rPr>
              <a:t>)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dirty="0">
                <a:latin typeface="Times LT Std" pitchFamily="18" charset="0"/>
              </a:rPr>
              <a:t>(</a:t>
            </a:r>
            <a:r>
              <a:rPr lang="en-US" i="1" dirty="0" smtClean="0">
                <a:latin typeface="Times LT Std" pitchFamily="18" charset="0"/>
              </a:rPr>
              <a:t>cd</a:t>
            </a:r>
            <a:r>
              <a:rPr lang="en-US" dirty="0" smtClean="0">
                <a:latin typeface="Times LT Std" pitchFamily="18" charset="0"/>
              </a:rPr>
              <a:t>)</a:t>
            </a:r>
            <a:r>
              <a:rPr lang="en-US" i="1" dirty="0" smtClean="0">
                <a:latin typeface="Times LT Std" pitchFamily="18" charset="0"/>
              </a:rPr>
              <a:t>A</a:t>
            </a:r>
          </a:p>
          <a:p>
            <a:endParaRPr lang="en-US" sz="800" i="1" dirty="0"/>
          </a:p>
          <a:p>
            <a:r>
              <a:rPr lang="en-US" dirty="0"/>
              <a:t>h. </a:t>
            </a:r>
            <a:r>
              <a:rPr lang="en-US" dirty="0">
                <a:latin typeface="Times LT Std" pitchFamily="18" charset="0"/>
              </a:rPr>
              <a:t>1</a:t>
            </a:r>
            <a:r>
              <a:rPr lang="en-US" i="1" dirty="0">
                <a:latin typeface="Times LT Std" pitchFamily="18" charset="0"/>
              </a:rPr>
              <a:t>A </a:t>
            </a:r>
            <a:r>
              <a:rPr lang="en-US" dirty="0" smtClean="0">
                <a:latin typeface="Times LT Std" pitchFamily="18" charset="0"/>
              </a:rPr>
              <a:t>= </a:t>
            </a:r>
            <a:r>
              <a:rPr lang="en-US" i="1" dirty="0" smtClean="0">
                <a:latin typeface="Times LT Std" pitchFamily="18" charset="0"/>
              </a:rPr>
              <a:t>A</a:t>
            </a:r>
            <a:endParaRPr lang="it-IT" sz="1800" dirty="0">
              <a:solidFill>
                <a:srgbClr val="0D98C3"/>
              </a:solidFill>
              <a:latin typeface="Times LT St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4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US" sz="2700" dirty="0"/>
              <a:t>Properties of Addition and Scalar Multiplication </a:t>
            </a:r>
            <a:r>
              <a:rPr lang="en-US" sz="2700" dirty="0" smtClean="0"/>
              <a:t>(3 </a:t>
            </a:r>
            <a:r>
              <a:rPr lang="en-US" sz="2700" dirty="0"/>
              <a:t>of 4)</a:t>
            </a:r>
            <a:endParaRPr lang="en-IN" sz="27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066627"/>
          </a:xfrm>
        </p:spPr>
        <p:txBody>
          <a:bodyPr/>
          <a:lstStyle/>
          <a:p>
            <a:r>
              <a:rPr lang="en-US" dirty="0" smtClean="0"/>
              <a:t>We can define the </a:t>
            </a:r>
            <a:r>
              <a:rPr lang="en-US" b="1" i="1" dirty="0" smtClean="0"/>
              <a:t>span </a:t>
            </a:r>
            <a:r>
              <a:rPr lang="en-US" dirty="0" smtClean="0"/>
              <a:t>of a set of matrices to be the set of all linear combinations of the matrices.</a:t>
            </a:r>
            <a:endParaRPr lang="en-US" dirty="0">
              <a:latin typeface="Times LT St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1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 smtClean="0"/>
              <a:t>Example 3.17</a:t>
            </a:r>
            <a:endParaRPr lang="en-IN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8335962" cy="467175"/>
          </a:xfrm>
        </p:spPr>
        <p:txBody>
          <a:bodyPr/>
          <a:lstStyle/>
          <a:p>
            <a:r>
              <a:rPr lang="en-US" dirty="0"/>
              <a:t>Describe the span of the </a:t>
            </a:r>
            <a:r>
              <a:rPr lang="en-US" dirty="0" smtClean="0"/>
              <a:t>following matrices.</a:t>
            </a:r>
            <a:endParaRPr lang="en-US" dirty="0" smtClean="0">
              <a:solidFill>
                <a:srgbClr val="82004D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39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84" y="2034724"/>
            <a:ext cx="5373656" cy="703381"/>
          </a:xfrm>
        </p:spPr>
      </p:pic>
      <p:sp>
        <p:nvSpPr>
          <p:cNvPr id="7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57200" y="3300725"/>
            <a:ext cx="8335962" cy="1400583"/>
          </a:xfrm>
        </p:spPr>
        <p:txBody>
          <a:bodyPr/>
          <a:lstStyle/>
          <a:p>
            <a:r>
              <a:rPr lang="en-US" dirty="0">
                <a:solidFill>
                  <a:srgbClr val="0FAADB"/>
                </a:solidFill>
              </a:rPr>
              <a:t>Solution:</a:t>
            </a:r>
          </a:p>
          <a:p>
            <a:r>
              <a:rPr lang="en-US" dirty="0"/>
              <a:t>One way to do this is simply to write out a general linear combination of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and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3</a:t>
            </a:r>
            <a:r>
              <a:rPr lang="en-US" dirty="0"/>
              <a:t>. Thus,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3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29" y="4954714"/>
            <a:ext cx="7474435" cy="834964"/>
          </a:xfrm>
        </p:spPr>
      </p:pic>
    </p:spTree>
    <p:extLst>
      <p:ext uri="{BB962C8B-B14F-4D97-AF65-F5344CB8AC3E}">
        <p14:creationId xmlns:p14="http://schemas.microsoft.com/office/powerpoint/2010/main" val="42243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 smtClean="0"/>
              <a:t>Example 3.17 – Solution (1 of 3)</a:t>
            </a:r>
            <a:endParaRPr lang="en-IN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3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75" y="1418803"/>
            <a:ext cx="2977702" cy="82993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2413761"/>
            <a:ext cx="8335962" cy="902642"/>
          </a:xfrm>
        </p:spPr>
        <p:txBody>
          <a:bodyPr/>
          <a:lstStyle/>
          <a:p>
            <a:r>
              <a:rPr lang="en-US" dirty="0"/>
              <a:t>(which is analogous to the parametric representation of a plane). But suppose </a:t>
            </a:r>
            <a:r>
              <a:rPr lang="en-US" dirty="0" smtClean="0"/>
              <a:t>we want </a:t>
            </a:r>
            <a:r>
              <a:rPr lang="en-US" dirty="0"/>
              <a:t>to know when the matrix</a:t>
            </a: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39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55" y="3220733"/>
            <a:ext cx="945622" cy="829934"/>
          </a:xfr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355473"/>
            <a:ext cx="8335962" cy="1271115"/>
          </a:xfrm>
        </p:spPr>
        <p:txBody>
          <a:bodyPr/>
          <a:lstStyle/>
          <a:p>
            <a:r>
              <a:rPr lang="en-US" dirty="0" smtClean="0"/>
              <a:t>            is </a:t>
            </a:r>
            <a:r>
              <a:rPr lang="en-US" dirty="0"/>
              <a:t>in </a:t>
            </a:r>
            <a:r>
              <a:rPr lang="en-US" dirty="0" smtClean="0"/>
              <a:t>span (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A</a:t>
            </a:r>
            <a:r>
              <a:rPr lang="en-US" baseline="-25000" dirty="0">
                <a:latin typeface="Times LT Std" pitchFamily="18" charset="0"/>
              </a:rPr>
              <a:t>3</a:t>
            </a:r>
            <a:r>
              <a:rPr lang="en-US" dirty="0"/>
              <a:t>). From the </a:t>
            </a:r>
            <a:r>
              <a:rPr lang="en-US" dirty="0" smtClean="0"/>
              <a:t>representation</a:t>
            </a:r>
          </a:p>
          <a:p>
            <a:endParaRPr lang="en-US" sz="400" dirty="0"/>
          </a:p>
          <a:p>
            <a:r>
              <a:rPr lang="en-US" dirty="0"/>
              <a:t>above, we know that it is when</a:t>
            </a:r>
          </a:p>
        </p:txBody>
      </p:sp>
      <p:pic>
        <p:nvPicPr>
          <p:cNvPr id="15" name="Picture Placeholder 14"/>
          <p:cNvPicPr>
            <a:picLocks noGrp="1" noChangeAspect="1"/>
          </p:cNvPicPr>
          <p:nvPr>
            <p:ph type="pic" sz="quarter" idx="39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395" y="4552762"/>
            <a:ext cx="4023922" cy="784665"/>
          </a:xfrm>
        </p:spPr>
      </p:pic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57200" y="5402673"/>
            <a:ext cx="8335962" cy="516569"/>
          </a:xfrm>
        </p:spPr>
        <p:txBody>
          <a:bodyPr/>
          <a:lstStyle/>
          <a:p>
            <a:r>
              <a:rPr lang="en-US" dirty="0"/>
              <a:t>for some choice of scalars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baseline="-25000" dirty="0">
                <a:latin typeface="Times LT Std" pitchFamily="18" charset="0"/>
              </a:rPr>
              <a:t>1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baseline="-25000" dirty="0">
                <a:latin typeface="Times LT Std" pitchFamily="18" charset="0"/>
              </a:rPr>
              <a:t>2</a:t>
            </a:r>
            <a:r>
              <a:rPr lang="en-US" dirty="0">
                <a:latin typeface="Times LT Std" pitchFamily="18" charset="0"/>
              </a:rPr>
              <a:t>, </a:t>
            </a:r>
            <a:r>
              <a:rPr lang="en-US" i="1" dirty="0">
                <a:latin typeface="Times LT Std" pitchFamily="18" charset="0"/>
              </a:rPr>
              <a:t>c</a:t>
            </a:r>
            <a:r>
              <a:rPr lang="en-US" baseline="-25000" dirty="0">
                <a:latin typeface="Times LT Std" pitchFamily="18" charset="0"/>
              </a:rPr>
              <a:t>3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Example 3.17 – Solution </a:t>
            </a:r>
            <a:r>
              <a:rPr lang="en-IN" dirty="0" smtClean="0"/>
              <a:t>(2 </a:t>
            </a:r>
            <a:r>
              <a:rPr lang="en-IN" dirty="0"/>
              <a:t>of 3)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5887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augmented </a:t>
            </a:r>
            <a:r>
              <a:rPr lang="en-US" dirty="0" smtClean="0"/>
              <a:t>matrix </a:t>
            </a:r>
            <a:r>
              <a:rPr lang="en-US" dirty="0"/>
              <a:t>of this system is</a:t>
            </a:r>
          </a:p>
        </p:txBody>
      </p:sp>
      <p:pic>
        <p:nvPicPr>
          <p:cNvPr id="14" name="Picture Placeholder 13"/>
          <p:cNvPicPr>
            <a:picLocks noGrp="1" noChangeAspect="1"/>
          </p:cNvPicPr>
          <p:nvPr>
            <p:ph type="pic" sz="quarter" idx="39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235" y="2159662"/>
            <a:ext cx="1609871" cy="1254641"/>
          </a:xfrm>
        </p:spPr>
      </p:pic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57200" y="3764913"/>
            <a:ext cx="8335962" cy="516569"/>
          </a:xfrm>
        </p:spPr>
        <p:txBody>
          <a:bodyPr/>
          <a:lstStyle/>
          <a:p>
            <a:r>
              <a:rPr lang="en-US" dirty="0"/>
              <a:t>and row reduction produces</a:t>
            </a:r>
          </a:p>
        </p:txBody>
      </p:sp>
      <p:pic>
        <p:nvPicPr>
          <p:cNvPr id="22" name="Picture Placeholder 21"/>
          <p:cNvPicPr>
            <a:picLocks noGrp="1" noChangeAspect="1"/>
          </p:cNvPicPr>
          <p:nvPr>
            <p:ph type="pic" sz="quarter" idx="39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10" y="4538728"/>
            <a:ext cx="4980775" cy="1273536"/>
          </a:xfrm>
        </p:spPr>
      </p:pic>
    </p:spTree>
    <p:extLst>
      <p:ext uri="{BB962C8B-B14F-4D97-AF65-F5344CB8AC3E}">
        <p14:creationId xmlns:p14="http://schemas.microsoft.com/office/powerpoint/2010/main" val="73310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3394</TotalTime>
  <Words>600</Words>
  <Application>Microsoft Office PowerPoint</Application>
  <PresentationFormat>On-screen Show (4:3)</PresentationFormat>
  <Paragraphs>89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3</vt:lpstr>
      <vt:lpstr>3.2</vt:lpstr>
      <vt:lpstr>Properties of Addition and Scalar Multiplication</vt:lpstr>
      <vt:lpstr>Properties of Addition and Scalar Multiplication (1 of 4)</vt:lpstr>
      <vt:lpstr>Properties of Addition and Scalar Multiplication (2 of 4)</vt:lpstr>
      <vt:lpstr>Properties of Addition and Scalar Multiplication (3 of 4)</vt:lpstr>
      <vt:lpstr>Example 3.17</vt:lpstr>
      <vt:lpstr>Example 3.17 – Solution (1 of 3)</vt:lpstr>
      <vt:lpstr>Example 3.17 – Solution (2 of 3)</vt:lpstr>
      <vt:lpstr>Example 3.17 – Solution (3 of 3)</vt:lpstr>
      <vt:lpstr>Properties of Addition and Scalar Multiplication (4 of 4)</vt:lpstr>
      <vt:lpstr>Properties of Matrix Multiplication</vt:lpstr>
      <vt:lpstr>Example 3.19 (1 of 2)</vt:lpstr>
      <vt:lpstr>Example 3.19 (2 of 2)</vt:lpstr>
      <vt:lpstr>Properties of Matrix Multiplication (1 of 1)</vt:lpstr>
      <vt:lpstr>Properties of the Transpose</vt:lpstr>
      <vt:lpstr>Properties of the Transpose (1 of 2)</vt:lpstr>
      <vt:lpstr>Example 3.21 (1 of 2)</vt:lpstr>
      <vt:lpstr>Example 3.21 (2 of 2)</vt:lpstr>
      <vt:lpstr>Properties of the Transpose (2 of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Anil Varekar</dc:creator>
  <cp:lastModifiedBy>Harshita G. Khandagle</cp:lastModifiedBy>
  <cp:revision>1009</cp:revision>
  <dcterms:created xsi:type="dcterms:W3CDTF">2019-02-05T06:40:56Z</dcterms:created>
  <dcterms:modified xsi:type="dcterms:W3CDTF">2019-08-14T10:28:43Z</dcterms:modified>
</cp:coreProperties>
</file>